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13"/>
  </p:notesMasterIdLst>
  <p:sldIdLst>
    <p:sldId id="278" r:id="rId3"/>
    <p:sldId id="256" r:id="rId4"/>
    <p:sldId id="262" r:id="rId5"/>
    <p:sldId id="263" r:id="rId6"/>
    <p:sldId id="264" r:id="rId7"/>
    <p:sldId id="266" r:id="rId8"/>
    <p:sldId id="267" r:id="rId9"/>
    <p:sldId id="265" r:id="rId10"/>
    <p:sldId id="279" r:id="rId11"/>
    <p:sldId id="280" r:id="rId12"/>
  </p:sldIdLst>
  <p:sldSz cx="12192000" cy="6858000"/>
  <p:notesSz cx="6858000" cy="9144000"/>
  <p:embeddedFontLst>
    <p:embeddedFont>
      <p:font typeface="思源黑体 CN Bold" panose="02010600030101010101" charset="-122"/>
      <p:bold r:id="rId14"/>
    </p:embeddedFont>
    <p:embeddedFont>
      <p:font typeface="思源黑体 CN Heavy" panose="02010600030101010101" charset="-122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黑体" panose="02010609060101010101" pitchFamily="49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</p:embeddedFontLst>
  <p:custDataLst>
    <p:tags r:id="rId27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4">
          <p15:clr>
            <a:srgbClr val="A4A3A4"/>
          </p15:clr>
        </p15:guide>
        <p15:guide id="2" pos="60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FF00FF"/>
    <a:srgbClr val="339933"/>
    <a:srgbClr val="006600"/>
    <a:srgbClr val="33CC33"/>
    <a:srgbClr val="C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9" autoAdjust="0"/>
    <p:restoredTop sz="89442" autoAdjust="0"/>
  </p:normalViewPr>
  <p:slideViewPr>
    <p:cSldViewPr>
      <p:cViewPr varScale="1">
        <p:scale>
          <a:sx n="91" d="100"/>
          <a:sy n="91" d="100"/>
        </p:scale>
        <p:origin x="87" y="60"/>
      </p:cViewPr>
      <p:guideLst>
        <p:guide orient="horz" pos="2214"/>
        <p:guide pos="60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2B883-75C8-486B-AE8B-C51D5A1D15C1}" type="datetimeFigureOut">
              <a:rPr lang="zh-CN" altLang="en-US" smtClean="0"/>
              <a:t>2022-06-28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1C0E-066D-4A40-95E6-B6E6C0C47B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14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76729"/>
          <a:stretch>
            <a:fillRect/>
          </a:stretch>
        </p:blipFill>
        <p:spPr>
          <a:xfrm rot="13844502">
            <a:off x="3201035" y="4319905"/>
            <a:ext cx="1773198" cy="3593465"/>
          </a:xfrm>
          <a:prstGeom prst="rect">
            <a:avLst/>
          </a:prstGeom>
        </p:spPr>
      </p:pic>
      <p:pic>
        <p:nvPicPr>
          <p:cNvPr id="16" name="图片 15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0011" r="27509" b="-2004"/>
          <a:stretch>
            <a:fillRect/>
          </a:stretch>
        </p:blipFill>
        <p:spPr>
          <a:xfrm rot="9284501">
            <a:off x="-824865" y="2432050"/>
            <a:ext cx="3764280" cy="45186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mtClean="0"/>
              <a:t>‹#›</a:t>
            </a:fld>
            <a:r>
              <a:rPr lang="en-US" altLang="zh-CN"/>
              <a:t>/9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3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mtClean="0"/>
              <a:t>‹#›</a:t>
            </a:fld>
            <a:r>
              <a:rPr lang="en-US" altLang="zh-CN"/>
              <a:t>/9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77965" y="1009780"/>
            <a:ext cx="7992888" cy="3528695"/>
            <a:chOff x="575555" y="986919"/>
            <a:chExt cx="7992888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课程思政的理解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70370" y="2990850"/>
            <a:ext cx="3082925" cy="398780"/>
            <a:chOff x="11114" y="4032"/>
            <a:chExt cx="4855" cy="628"/>
          </a:xfrm>
        </p:grpSpPr>
        <p:sp>
          <p:nvSpPr>
            <p:cNvPr id="9" name="文本框 8"/>
            <p:cNvSpPr txBox="1"/>
            <p:nvPr/>
          </p:nvSpPr>
          <p:spPr>
            <a:xfrm>
              <a:off x="11521" y="4032"/>
              <a:ext cx="444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武汉大学</a:t>
              </a:r>
              <a:r>
                <a:rPr lang="en-US" altLang="zh-CN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 </a:t>
              </a:r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李春葆  主编</a:t>
              </a:r>
            </a:p>
          </p:txBody>
        </p:sp>
        <p:sp>
          <p:nvSpPr>
            <p:cNvPr id="21" name="圆: 空心 2"/>
            <p:cNvSpPr/>
            <p:nvPr/>
          </p:nvSpPr>
          <p:spPr>
            <a:xfrm>
              <a:off x="11114" y="4190"/>
              <a:ext cx="409" cy="409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0" y="980440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244426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7642" y="1773190"/>
            <a:ext cx="5072098" cy="460375"/>
          </a:xfrm>
          <a:prstGeom prst="rect">
            <a:avLst/>
          </a:prstGeom>
          <a:noFill/>
        </p:spPr>
        <p:txBody>
          <a:bodyPr wrap="square" rtlCol="0">
            <a:spAutoFit/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l"/>
            <a:r>
              <a:rPr lang="zh-CN" altLang="en-US" cap="all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从直接插入排序 </a:t>
            </a:r>
            <a:r>
              <a:rPr lang="zh-CN" altLang="en-US" cap="all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/>
              </a:rPr>
              <a:t> 折半插入排序</a:t>
            </a:r>
            <a:endParaRPr lang="zh-CN" altLang="en-US" cap="all"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687659" y="2750392"/>
            <a:ext cx="6792597" cy="2249252"/>
            <a:chOff x="1163659" y="2750392"/>
            <a:chExt cx="6792597" cy="2249252"/>
          </a:xfrm>
        </p:grpSpPr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2457474" y="2750392"/>
              <a:ext cx="1150937" cy="3683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有序区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449411" y="3212427"/>
              <a:ext cx="3095625" cy="5032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18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[0]     ……   </a:t>
              </a:r>
              <a:r>
                <a:rPr lang="en-US" altLang="zh-CN" sz="18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</a:t>
              </a:r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5481661" y="2750392"/>
              <a:ext cx="1150938" cy="3683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无序区</a:t>
              </a: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4787606" y="3212427"/>
              <a:ext cx="3168650" cy="5032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1800" b="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R</a:t>
              </a:r>
              <a:r>
                <a:rPr lang="en-US" altLang="zh-CN" sz="1800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b="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 </a:t>
              </a: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  ……   </a:t>
              </a:r>
              <a:r>
                <a:rPr lang="en-US" altLang="zh-CN" sz="18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</a:t>
              </a:r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</a:p>
          </p:txBody>
        </p:sp>
        <p:sp>
          <p:nvSpPr>
            <p:cNvPr id="9" name="上箭头 8"/>
            <p:cNvSpPr/>
            <p:nvPr/>
          </p:nvSpPr>
          <p:spPr>
            <a:xfrm>
              <a:off x="2735295" y="4069683"/>
              <a:ext cx="285752" cy="357190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63659" y="4569749"/>
              <a:ext cx="3643338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利用有序性：采用</a:t>
              </a:r>
              <a:r>
                <a:rPr lang="zh-CN" altLang="en-US" sz="220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Wingdings" panose="05000000000000000000"/>
                </a:rPr>
                <a:t>折半查找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科学方法—排序算法的启示</a:t>
              </a:r>
            </a:p>
          </p:txBody>
        </p:sp>
      </p:grpSp>
      <p:pic>
        <p:nvPicPr>
          <p:cNvPr id="12" name="图片 11" descr="idea-1014016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45" y="3933190"/>
            <a:ext cx="2566670" cy="2566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oking-for-g9e4782f49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745" y="1196975"/>
            <a:ext cx="2806700" cy="2806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7642" y="1773190"/>
            <a:ext cx="5072098" cy="460375"/>
          </a:xfrm>
          <a:prstGeom prst="rect">
            <a:avLst/>
          </a:prstGeom>
          <a:noFill/>
        </p:spPr>
        <p:txBody>
          <a:bodyPr wrap="square" rtlCol="0">
            <a:spAutoFit/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l"/>
            <a:r>
              <a:rPr lang="zh-CN" altLang="en-US" cap="all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从直接插入排序 </a:t>
            </a:r>
            <a:r>
              <a:rPr lang="zh-CN" altLang="en-US" cap="all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/>
              </a:rPr>
              <a:t>  希尔排序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科学方法—排序算法的启示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703705" y="2277110"/>
            <a:ext cx="8692515" cy="4423410"/>
            <a:chOff x="2633" y="3586"/>
            <a:chExt cx="13689" cy="6966"/>
          </a:xfrm>
        </p:grpSpPr>
        <p:pic>
          <p:nvPicPr>
            <p:cNvPr id="6" name="图片 5" descr="business-card-1015416_1920"/>
            <p:cNvPicPr>
              <a:picLocks noChangeAspect="1"/>
            </p:cNvPicPr>
            <p:nvPr/>
          </p:nvPicPr>
          <p:blipFill>
            <a:blip r:embed="rId3"/>
            <a:srcRect t="46712"/>
            <a:stretch>
              <a:fillRect/>
            </a:stretch>
          </p:blipFill>
          <p:spPr>
            <a:xfrm flipV="1">
              <a:off x="2633" y="3586"/>
              <a:ext cx="13689" cy="4464"/>
            </a:xfrm>
            <a:prstGeom prst="rect">
              <a:avLst/>
            </a:prstGeom>
          </p:spPr>
        </p:pic>
        <p:pic>
          <p:nvPicPr>
            <p:cNvPr id="5" name="图片 4" descr="business-card-1015416_1920"/>
            <p:cNvPicPr>
              <a:picLocks noChangeAspect="1"/>
            </p:cNvPicPr>
            <p:nvPr/>
          </p:nvPicPr>
          <p:blipFill>
            <a:blip r:embed="rId3"/>
            <a:srcRect t="41208"/>
            <a:stretch>
              <a:fillRect/>
            </a:stretch>
          </p:blipFill>
          <p:spPr>
            <a:xfrm>
              <a:off x="2686" y="5627"/>
              <a:ext cx="13636" cy="4925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4611" y="5513"/>
              <a:ext cx="9788" cy="3005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80000" tIns="108000" bIns="108000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600"/>
                </a:spcBef>
              </a:pPr>
              <a:r>
                <a:rPr lang="zh-CN" altLang="en-US" sz="2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利用直接插入排序：</a:t>
              </a:r>
              <a:endPara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457200" indent="-457200" algn="l">
                <a:lnSpc>
                  <a:spcPts val="3000"/>
                </a:lnSpc>
                <a:spcBef>
                  <a:spcPts val="600"/>
                </a:spcBef>
                <a:buBlip>
                  <a:blip r:embed="rId4"/>
                </a:buBlip>
              </a:pPr>
              <a:r>
                <a:rPr lang="zh-CN" altLang="en-US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最好时间复杂度为</a:t>
              </a:r>
              <a:r>
                <a:rPr lang="en-US" altLang="zh-CN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O(</a:t>
              </a:r>
              <a:r>
                <a:rPr lang="en-US" altLang="zh-CN" sz="22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</a:t>
              </a:r>
              <a:r>
                <a:rPr lang="en-US" altLang="zh-CN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)</a:t>
              </a:r>
              <a:r>
                <a:rPr lang="zh-CN" altLang="en-US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。</a:t>
              </a:r>
              <a:endParaRPr lang="en-US" altLang="zh-CN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457200" indent="-457200" algn="l">
                <a:lnSpc>
                  <a:spcPts val="3000"/>
                </a:lnSpc>
                <a:spcBef>
                  <a:spcPts val="600"/>
                </a:spcBef>
                <a:buBlip>
                  <a:blip r:embed="rId4"/>
                </a:buBlip>
              </a:pPr>
              <a:r>
                <a:rPr lang="zh-CN" altLang="en-US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平均时间复杂度为</a:t>
              </a:r>
              <a:r>
                <a:rPr lang="en-US" altLang="zh-CN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O(</a:t>
              </a:r>
              <a:r>
                <a:rPr lang="en-US" altLang="zh-CN" sz="22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</a:t>
              </a:r>
              <a:r>
                <a:rPr lang="en-US" altLang="zh-CN" sz="2200" b="0" i="1" baseline="30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en-US" altLang="zh-CN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)</a:t>
              </a:r>
              <a:r>
                <a:rPr lang="zh-CN" altLang="en-US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，分为</a:t>
              </a:r>
              <a:r>
                <a:rPr lang="en-US" altLang="zh-CN" sz="22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</a:t>
              </a:r>
              <a:r>
                <a:rPr lang="zh-CN" altLang="en-US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组，时间为</a:t>
              </a:r>
              <a:r>
                <a:rPr lang="en-US" altLang="zh-CN" sz="22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</a:t>
              </a:r>
              <a:r>
                <a:rPr lang="en-US" altLang="zh-CN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*O((</a:t>
              </a:r>
              <a:r>
                <a:rPr lang="en-US" altLang="zh-CN" sz="22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</a:t>
              </a:r>
              <a:r>
                <a:rPr lang="en-US" altLang="zh-CN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/</a:t>
              </a:r>
              <a:r>
                <a:rPr lang="en-US" altLang="zh-CN" sz="22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d</a:t>
              </a:r>
              <a:r>
                <a:rPr lang="en-US" altLang="zh-CN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)</a:t>
              </a:r>
              <a:r>
                <a:rPr lang="en-US" altLang="zh-CN" sz="2200" b="0" baseline="30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en-US" altLang="zh-CN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)  </a:t>
              </a:r>
              <a:r>
                <a:rPr lang="en-US" altLang="zh-CN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Wingdings" panose="05000000000000000000"/>
                </a:rPr>
                <a:t> </a:t>
              </a:r>
              <a:r>
                <a:rPr lang="zh-CN" altLang="en-US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Wingdings" panose="05000000000000000000"/>
                </a:rPr>
                <a:t>一趟时间为</a:t>
              </a:r>
              <a:r>
                <a:rPr lang="en-US" altLang="zh-CN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Wingdings" panose="05000000000000000000"/>
                </a:rPr>
                <a:t>O(</a:t>
              </a:r>
              <a:r>
                <a:rPr lang="en-US" altLang="zh-CN" sz="22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Wingdings" panose="05000000000000000000"/>
                </a:rPr>
                <a:t>n</a:t>
              </a:r>
              <a:r>
                <a:rPr lang="en-US" altLang="zh-CN" sz="2200" b="0" baseline="30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Wingdings" panose="05000000000000000000"/>
                </a:rPr>
                <a:t>2</a:t>
              </a:r>
              <a:r>
                <a:rPr lang="en-US" altLang="zh-CN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Wingdings" panose="05000000000000000000"/>
                </a:rPr>
                <a:t>)/</a:t>
              </a:r>
              <a:r>
                <a:rPr lang="en-US" altLang="zh-CN" sz="22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Wingdings" panose="05000000000000000000"/>
                </a:rPr>
                <a:t>d</a:t>
              </a:r>
              <a:r>
                <a:rPr lang="zh-CN" altLang="en-US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Wingdings" panose="05000000000000000000"/>
                </a:rPr>
                <a:t>。</a:t>
              </a:r>
            </a:p>
          </p:txBody>
        </p:sp>
      </p:grpSp>
      <p:sp>
        <p:nvSpPr>
          <p:cNvPr id="88" name="下箭头 87"/>
          <p:cNvSpPr/>
          <p:nvPr/>
        </p:nvSpPr>
        <p:spPr>
          <a:xfrm>
            <a:off x="5664200" y="2348865"/>
            <a:ext cx="502920" cy="83756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ost-it-5033079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05" y="2202180"/>
            <a:ext cx="3747135" cy="374713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3141956" y="3131814"/>
            <a:ext cx="5215255" cy="3578860"/>
            <a:chOff x="928662" y="2922265"/>
            <a:chExt cx="5215255" cy="357886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6" name="矩形 25"/>
            <p:cNvSpPr/>
            <p:nvPr/>
          </p:nvSpPr>
          <p:spPr>
            <a:xfrm>
              <a:off x="928662" y="2922265"/>
              <a:ext cx="5215255" cy="35788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  <a:alpha val="1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168400" y="3338205"/>
              <a:ext cx="4832360" cy="706755"/>
            </a:xfrm>
            <a:prstGeom prst="rect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b="0" i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[</a:t>
              </a:r>
              <a:r>
                <a:rPr kumimoji="1" lang="en-US" altLang="zh-CN" sz="2000" b="0" i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kumimoji="1" lang="en-US" altLang="zh-CN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]                             …                      </a:t>
              </a:r>
              <a:r>
                <a:rPr kumimoji="1" lang="en-US" altLang="zh-CN" sz="2000" b="0" i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[</a:t>
              </a:r>
              <a:r>
                <a:rPr kumimoji="1" lang="en-US" altLang="zh-CN" sz="2000" b="0" i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</a:t>
              </a:r>
              <a:r>
                <a:rPr kumimoji="1" lang="en-US" altLang="zh-CN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]</a:t>
              </a:r>
              <a:endParaRPr kumimoji="1" lang="zh-CN" altLang="en-US" sz="20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3286116" y="4961581"/>
              <a:ext cx="609600" cy="533400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r>
                <a:rPr kumimoji="1" lang="en-US" altLang="zh-CN" sz="1800" b="0" i="1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1800" b="0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[</a:t>
              </a:r>
              <a:r>
                <a:rPr kumimoji="1" lang="en-US" altLang="zh-CN" sz="1800" b="0" i="1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1800" b="0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]</a:t>
              </a:r>
              <a:endParaRPr kumimoji="1"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>
              <a:off x="3408337" y="4044945"/>
              <a:ext cx="285750" cy="885190"/>
            </a:xfrm>
            <a:prstGeom prst="downArrow">
              <a:avLst>
                <a:gd name="adj1" fmla="val 50000"/>
                <a:gd name="adj2" fmla="val 56250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eaVert" wrap="none" anchor="ctr"/>
            <a:lstStyle/>
            <a:p>
              <a:endParaRPr lang="zh-CN" altLang="en-US" b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3714744" y="4059800"/>
              <a:ext cx="1097280" cy="3683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800" b="0" dirty="0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一次划分</a:t>
              </a: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 flipV="1">
              <a:off x="2576514" y="5500702"/>
              <a:ext cx="609600" cy="609600"/>
            </a:xfrm>
            <a:prstGeom prst="line">
              <a:avLst/>
            </a:prstGeom>
            <a:grpFill/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V="1">
              <a:off x="4176714" y="5500702"/>
              <a:ext cx="609600" cy="609600"/>
            </a:xfrm>
            <a:prstGeom prst="line">
              <a:avLst/>
            </a:prstGeom>
            <a:grpFill/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 Box 12"/>
            <p:cNvSpPr txBox="1">
              <a:spLocks noChangeArrowheads="1"/>
            </p:cNvSpPr>
            <p:nvPr/>
          </p:nvSpPr>
          <p:spPr bwMode="auto">
            <a:xfrm>
              <a:off x="2498716" y="6068341"/>
              <a:ext cx="2286016" cy="39878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kumimoji="1" lang="zh-CN" altLang="en-US" sz="20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分别进行快速排序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00364" y="2929568"/>
              <a:ext cx="13573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无序序列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43372" y="4604391"/>
              <a:ext cx="17859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无序子序列②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65796" y="5502605"/>
              <a:ext cx="71438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基准</a:t>
              </a:r>
            </a:p>
          </p:txBody>
        </p:sp>
        <p:sp>
          <p:nvSpPr>
            <p:cNvPr id="23" name="Text Box 4"/>
            <p:cNvSpPr txBox="1">
              <a:spLocks noChangeArrowheads="1"/>
            </p:cNvSpPr>
            <p:nvPr/>
          </p:nvSpPr>
          <p:spPr bwMode="auto">
            <a:xfrm>
              <a:off x="1142976" y="5033019"/>
              <a:ext cx="2000264" cy="706755"/>
            </a:xfrm>
            <a:prstGeom prst="rect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b="0" i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[s]    …   </a:t>
              </a:r>
              <a:r>
                <a:rPr kumimoji="1" lang="en-US" altLang="zh-CN" sz="2000" b="0" i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[</a:t>
              </a:r>
              <a:r>
                <a:rPr kumimoji="1" lang="en-US" altLang="zh-CN" sz="2000" b="0" i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-1]</a:t>
              </a:r>
              <a:endParaRPr kumimoji="1" lang="zh-CN" altLang="en-US" sz="20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4000496" y="5033019"/>
              <a:ext cx="2000264" cy="706755"/>
            </a:xfrm>
            <a:prstGeom prst="rect">
              <a:avLst/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b="0" i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[</a:t>
              </a:r>
              <a:r>
                <a:rPr kumimoji="1" lang="en-US" altLang="zh-CN" sz="2000" b="0" i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+1]    …   </a:t>
              </a:r>
              <a:r>
                <a:rPr kumimoji="1" lang="en-US" altLang="zh-CN" sz="2000" b="0" i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[</a:t>
              </a:r>
              <a:r>
                <a:rPr kumimoji="1" lang="en-US" altLang="zh-CN" sz="2000" b="0" i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</a:t>
              </a:r>
              <a:r>
                <a:rPr kumimoji="1" lang="en-US" altLang="zh-CN" sz="2000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]</a:t>
              </a:r>
              <a:endParaRPr kumimoji="1" lang="zh-CN" altLang="en-US" sz="20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14414" y="4604391"/>
              <a:ext cx="17859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无序子序列① 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141980" y="2491740"/>
            <a:ext cx="5147310" cy="4756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  <a:spcBef>
                <a:spcPts val="600"/>
              </a:spcBef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利用划分 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递归（分治法）</a:t>
            </a:r>
          </a:p>
        </p:txBody>
      </p:sp>
      <p:sp>
        <p:nvSpPr>
          <p:cNvPr id="48" name="下箭头 47"/>
          <p:cNvSpPr/>
          <p:nvPr/>
        </p:nvSpPr>
        <p:spPr>
          <a:xfrm>
            <a:off x="5621964" y="2059923"/>
            <a:ext cx="214314" cy="35719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61697" y="1510935"/>
            <a:ext cx="5072098" cy="460375"/>
          </a:xfrm>
          <a:prstGeom prst="rect">
            <a:avLst/>
          </a:prstGeom>
          <a:noFill/>
        </p:spPr>
        <p:txBody>
          <a:bodyPr wrap="square" rtlCol="0">
            <a:spAutoFit/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l"/>
            <a:r>
              <a:rPr lang="zh-CN" altLang="en-US" cap="all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从冒泡排序 </a:t>
            </a:r>
            <a:r>
              <a:rPr lang="zh-CN" altLang="en-US" cap="all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/>
              </a:rPr>
              <a:t>  快速排序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科学方法—排序算法的启示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gear-1015715"/>
          <p:cNvPicPr>
            <a:picLocks noChangeAspect="1"/>
          </p:cNvPicPr>
          <p:nvPr/>
        </p:nvPicPr>
        <p:blipFill>
          <a:blip r:embed="rId2"/>
          <a:srcRect r="41098" b="67183"/>
          <a:stretch>
            <a:fillRect/>
          </a:stretch>
        </p:blipFill>
        <p:spPr>
          <a:xfrm rot="16920000">
            <a:off x="1407795" y="2151380"/>
            <a:ext cx="2077720" cy="115760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957705" y="-83820"/>
            <a:ext cx="8692515" cy="8369231"/>
            <a:chOff x="2633" y="3586"/>
            <a:chExt cx="13689" cy="6967"/>
          </a:xfrm>
        </p:grpSpPr>
        <p:pic>
          <p:nvPicPr>
            <p:cNvPr id="13" name="图片 12" descr="business-card-1015416_1920"/>
            <p:cNvPicPr>
              <a:picLocks noChangeAspect="1"/>
            </p:cNvPicPr>
            <p:nvPr/>
          </p:nvPicPr>
          <p:blipFill>
            <a:blip r:embed="rId3"/>
            <a:srcRect t="46712"/>
            <a:stretch>
              <a:fillRect/>
            </a:stretch>
          </p:blipFill>
          <p:spPr>
            <a:xfrm flipV="1">
              <a:off x="2633" y="3586"/>
              <a:ext cx="13689" cy="4464"/>
            </a:xfrm>
            <a:prstGeom prst="rect">
              <a:avLst/>
            </a:prstGeom>
          </p:spPr>
        </p:pic>
        <p:pic>
          <p:nvPicPr>
            <p:cNvPr id="14" name="图片 13" descr="business-card-1015416_1920"/>
            <p:cNvPicPr>
              <a:picLocks noChangeAspect="1"/>
            </p:cNvPicPr>
            <p:nvPr/>
          </p:nvPicPr>
          <p:blipFill>
            <a:blip r:embed="rId3"/>
            <a:srcRect t="44697"/>
            <a:stretch>
              <a:fillRect/>
            </a:stretch>
          </p:blipFill>
          <p:spPr>
            <a:xfrm>
              <a:off x="2659" y="5920"/>
              <a:ext cx="13636" cy="463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3528987" y="3219758"/>
            <a:ext cx="5786478" cy="475615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利用堆中连续求最大元素的时间为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O(log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48" name="下箭头 47"/>
          <p:cNvSpPr/>
          <p:nvPr/>
        </p:nvSpPr>
        <p:spPr>
          <a:xfrm>
            <a:off x="5957570" y="2719705"/>
            <a:ext cx="422910" cy="5295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014595" y="3788410"/>
            <a:ext cx="3848735" cy="2355850"/>
            <a:chOff x="2357422" y="3429000"/>
            <a:chExt cx="3143272" cy="2143140"/>
          </a:xfrm>
        </p:grpSpPr>
        <p:sp>
          <p:nvSpPr>
            <p:cNvPr id="6" name="等腰三角形 5"/>
            <p:cNvSpPr/>
            <p:nvPr/>
          </p:nvSpPr>
          <p:spPr>
            <a:xfrm>
              <a:off x="2357422" y="3571876"/>
              <a:ext cx="2214578" cy="2000264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堆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3245158" y="3499802"/>
              <a:ext cx="500400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43372" y="3429000"/>
              <a:ext cx="1357322" cy="3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最大元素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 rot="10800000">
              <a:off x="3714744" y="3643314"/>
              <a:ext cx="428628" cy="158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719532" y="2084975"/>
            <a:ext cx="5072098" cy="460375"/>
          </a:xfrm>
          <a:prstGeom prst="rect">
            <a:avLst/>
          </a:prstGeom>
          <a:noFill/>
        </p:spPr>
        <p:txBody>
          <a:bodyPr wrap="square" rtlCol="0">
            <a:spAutoFit/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cap="all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从简单选择排序 </a:t>
            </a:r>
            <a:r>
              <a:rPr lang="zh-CN" altLang="en-US" cap="all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/>
              </a:rPr>
              <a:t>  堆排序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科学方法—排序算法的启示</a:t>
              </a:r>
            </a:p>
          </p:txBody>
        </p:sp>
      </p:grpSp>
      <p:pic>
        <p:nvPicPr>
          <p:cNvPr id="16" name="图片 15" descr="graph-1019845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885" y="4940935"/>
            <a:ext cx="1656080" cy="1656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4674235" y="2430780"/>
            <a:ext cx="5358130" cy="4236925"/>
            <a:chOff x="1500166" y="2000240"/>
            <a:chExt cx="5357850" cy="4652760"/>
          </a:xfrm>
        </p:grpSpPr>
        <p:sp>
          <p:nvSpPr>
            <p:cNvPr id="32" name="矩形 31"/>
            <p:cNvSpPr/>
            <p:nvPr/>
          </p:nvSpPr>
          <p:spPr>
            <a:xfrm>
              <a:off x="1500166" y="2000240"/>
              <a:ext cx="5357850" cy="464347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785918" y="2066572"/>
              <a:ext cx="4857784" cy="2035225"/>
              <a:chOff x="1785918" y="2066572"/>
              <a:chExt cx="4857784" cy="2035225"/>
            </a:xfrm>
          </p:grpSpPr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1811342" y="2480632"/>
                <a:ext cx="4832360" cy="43791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kumimoji="1" lang="zh-CN" altLang="en-US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i="1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:r>
                  <a:rPr kumimoji="1" lang="en-US" altLang="zh-CN" sz="2000" i="1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]           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…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:r>
                  <a:rPr kumimoji="1" lang="en-US" altLang="zh-CN" sz="2000" i="1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[mid]    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…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    </a:t>
                </a:r>
                <a:r>
                  <a:rPr kumimoji="1" lang="en-US" altLang="zh-CN" sz="2000" i="1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:r>
                  <a:rPr kumimoji="1" lang="en-US" altLang="zh-CN" sz="2000" i="1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endParaRPr kumimoji="1"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AutoShape 8"/>
              <p:cNvSpPr>
                <a:spLocks noChangeArrowheads="1"/>
              </p:cNvSpPr>
              <p:nvPr/>
            </p:nvSpPr>
            <p:spPr bwMode="auto">
              <a:xfrm>
                <a:off x="4122734" y="3072444"/>
                <a:ext cx="234952" cy="500066"/>
              </a:xfrm>
              <a:prstGeom prst="downArrow">
                <a:avLst>
                  <a:gd name="adj1" fmla="val 50000"/>
                  <a:gd name="adj2" fmla="val 56250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eaVert" wrap="none" anchor="ctr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643306" y="2066572"/>
                <a:ext cx="1357322" cy="437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无序序列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86314" y="3143248"/>
                <a:ext cx="1785950" cy="437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CN" altLang="en-US" sz="2000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无序子序列② </a:t>
                </a:r>
              </a:p>
            </p:txBody>
          </p:sp>
          <p:sp>
            <p:nvSpPr>
              <p:cNvPr id="18" name="Text Box 4"/>
              <p:cNvSpPr txBox="1">
                <a:spLocks noChangeArrowheads="1"/>
              </p:cNvSpPr>
              <p:nvPr/>
            </p:nvSpPr>
            <p:spPr bwMode="auto">
              <a:xfrm>
                <a:off x="1785918" y="3645819"/>
                <a:ext cx="2357454" cy="43791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kumimoji="1" lang="zh-CN" altLang="en-US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i="1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[s]    …    </a:t>
                </a:r>
                <a:r>
                  <a:rPr kumimoji="1" lang="en-US" altLang="zh-CN" sz="2000" i="1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[mid]</a:t>
                </a:r>
                <a:endParaRPr kumimoji="1"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4357686" y="3663879"/>
                <a:ext cx="2286016" cy="43791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kumimoji="1" lang="zh-CN" altLang="en-US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i="1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[mid+1]   …  </a:t>
                </a:r>
                <a:r>
                  <a:rPr kumimoji="1" lang="en-US" altLang="zh-CN" sz="2000" i="1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:r>
                  <a:rPr kumimoji="1" lang="en-US" altLang="zh-CN" sz="2000" i="1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kumimoji="1" lang="en-US" altLang="zh-CN" sz="200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endParaRPr kumimoji="1"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857356" y="3173504"/>
                <a:ext cx="1785950" cy="437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CN" altLang="en-US" sz="2000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无序子序列① </a:t>
                </a:r>
              </a:p>
            </p:txBody>
          </p:sp>
        </p:grpSp>
        <p:sp>
          <p:nvSpPr>
            <p:cNvPr id="22" name="AutoShape 8"/>
            <p:cNvSpPr>
              <a:spLocks noChangeArrowheads="1"/>
            </p:cNvSpPr>
            <p:nvPr/>
          </p:nvSpPr>
          <p:spPr bwMode="auto">
            <a:xfrm>
              <a:off x="2928926" y="4143380"/>
              <a:ext cx="234952" cy="500066"/>
            </a:xfrm>
            <a:prstGeom prst="downArrow">
              <a:avLst>
                <a:gd name="adj1" fmla="val 50000"/>
                <a:gd name="adj2" fmla="val 5625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eaVert"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14678" y="4143380"/>
              <a:ext cx="785818" cy="437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</a:t>
              </a:r>
            </a:p>
          </p:txBody>
        </p:sp>
        <p:sp>
          <p:nvSpPr>
            <p:cNvPr id="24" name="AutoShape 8"/>
            <p:cNvSpPr>
              <a:spLocks noChangeArrowheads="1"/>
            </p:cNvSpPr>
            <p:nvPr/>
          </p:nvSpPr>
          <p:spPr bwMode="auto">
            <a:xfrm>
              <a:off x="5143504" y="4143380"/>
              <a:ext cx="234952" cy="500066"/>
            </a:xfrm>
            <a:prstGeom prst="downArrow">
              <a:avLst>
                <a:gd name="adj1" fmla="val 50000"/>
                <a:gd name="adj2" fmla="val 5625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eaVert"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29256" y="4143380"/>
              <a:ext cx="785818" cy="437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1785918" y="4743402"/>
              <a:ext cx="2357454" cy="4379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i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[s]    …    </a:t>
              </a:r>
              <a:r>
                <a:rPr kumimoji="1" lang="en-US" altLang="zh-CN" sz="2000" i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[mid]</a:t>
              </a:r>
              <a:endPara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4357686" y="4743402"/>
              <a:ext cx="2286016" cy="4379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i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[mid+1]   …  </a:t>
              </a:r>
              <a:r>
                <a:rPr kumimoji="1" lang="en-US" altLang="zh-CN" sz="2000" i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[</a:t>
              </a:r>
              <a:r>
                <a:rPr kumimoji="1" lang="en-US" altLang="zh-CN" sz="2000" i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1785918" y="5786454"/>
              <a:ext cx="4832360" cy="43791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1" lang="zh-CN" altLang="en-US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i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[</a:t>
              </a:r>
              <a:r>
                <a:rPr kumimoji="1" lang="en-US" altLang="zh-CN" sz="2000" i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]           </a:t>
              </a:r>
              <a:r>
                <a:rPr kumimoji="1" lang="en-US" altLang="zh-CN" sz="200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…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</a:t>
              </a:r>
              <a:r>
                <a:rPr kumimoji="1" lang="en-US" altLang="zh-CN" sz="2000" i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[mid]    </a:t>
              </a:r>
              <a:r>
                <a:rPr kumimoji="1" lang="en-US" altLang="zh-CN" sz="200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…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             </a:t>
              </a:r>
              <a:r>
                <a:rPr kumimoji="1" lang="en-US" altLang="zh-CN" sz="2000" i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[</a:t>
              </a:r>
              <a:r>
                <a:rPr kumimoji="1" lang="en-US" altLang="zh-CN" sz="2000" i="1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r>
                <a:rPr kumimoji="1"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17882" y="6215082"/>
              <a:ext cx="1357322" cy="437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有序序列</a:t>
              </a:r>
            </a:p>
          </p:txBody>
        </p:sp>
        <p:sp>
          <p:nvSpPr>
            <p:cNvPr id="30" name="AutoShape 8"/>
            <p:cNvSpPr>
              <a:spLocks noChangeArrowheads="1"/>
            </p:cNvSpPr>
            <p:nvPr/>
          </p:nvSpPr>
          <p:spPr bwMode="auto">
            <a:xfrm>
              <a:off x="4143372" y="5214950"/>
              <a:ext cx="234952" cy="500066"/>
            </a:xfrm>
            <a:prstGeom prst="downArrow">
              <a:avLst>
                <a:gd name="adj1" fmla="val 50000"/>
                <a:gd name="adj2" fmla="val 5625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eaVert"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29124" y="5214950"/>
              <a:ext cx="785818" cy="437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归并</a:t>
              </a:r>
            </a:p>
          </p:txBody>
        </p:sp>
      </p:grpSp>
      <p:sp>
        <p:nvSpPr>
          <p:cNvPr id="48" name="下箭头 47"/>
          <p:cNvSpPr/>
          <p:nvPr/>
        </p:nvSpPr>
        <p:spPr>
          <a:xfrm>
            <a:off x="7175812" y="1435081"/>
            <a:ext cx="214314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62170" y="1843405"/>
            <a:ext cx="5387340" cy="4756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利用递归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归并（分治法）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00575" y="936625"/>
            <a:ext cx="5287010" cy="460375"/>
          </a:xfrm>
          <a:prstGeom prst="rect">
            <a:avLst/>
          </a:prstGeom>
          <a:noFill/>
        </p:spPr>
        <p:txBody>
          <a:bodyPr wrap="square" rtlCol="0">
            <a:spAutoFit/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cap="all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二路归并排序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2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科学方法—排序算法的启示</a:t>
              </a:r>
            </a:p>
          </p:txBody>
        </p:sp>
      </p:grpSp>
      <p:pic>
        <p:nvPicPr>
          <p:cNvPr id="7" name="图片 6" descr="gear-3085396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25" y="1569085"/>
            <a:ext cx="3027045" cy="3027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下箭头 47"/>
          <p:cNvSpPr/>
          <p:nvPr/>
        </p:nvSpPr>
        <p:spPr>
          <a:xfrm>
            <a:off x="6358255" y="2157730"/>
            <a:ext cx="436245" cy="72644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00808" y="2955116"/>
            <a:ext cx="5143536" cy="4756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每一位看成一个关键字，一一按桶排序。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2555" y="1483360"/>
            <a:ext cx="5287010" cy="521970"/>
          </a:xfrm>
          <a:prstGeom prst="rect">
            <a:avLst/>
          </a:prstGeom>
          <a:noFill/>
        </p:spPr>
        <p:txBody>
          <a:bodyPr wrap="square" rtlCol="0">
            <a:spAutoFit/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2800" cap="all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基数排序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3515360"/>
            <a:ext cx="3947160" cy="34099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科学方法—排序算法的启示</a:t>
              </a:r>
            </a:p>
          </p:txBody>
        </p:sp>
      </p:grpSp>
      <p:pic>
        <p:nvPicPr>
          <p:cNvPr id="8" name="图片 7" descr="idea-1014016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5705" y="1629410"/>
            <a:ext cx="3160395" cy="3160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67510" y="1614805"/>
            <a:ext cx="459740" cy="468884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dist">
              <a:lnSpc>
                <a:spcPct val="90000"/>
              </a:lnSpc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Marcos Otero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推荐的人类十大算法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5550" y="1658620"/>
            <a:ext cx="4878070" cy="460184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880"/>
              </a:lnSpc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、归并排序、快速排序和堆排序</a:t>
            </a:r>
            <a:endParaRPr lang="en-US" altLang="zh-CN" sz="18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ts val="2880"/>
              </a:lnSpc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、傅里叶变换与快速傅里叶变换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ts val="2880"/>
              </a:lnSpc>
              <a:spcBef>
                <a:spcPts val="600"/>
              </a:spcBef>
            </a:pP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、迪杰斯特拉（</a:t>
            </a:r>
            <a:r>
              <a:rPr lang="en-US" altLang="zh-CN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Dijkstra</a:t>
            </a:r>
            <a:r>
              <a:rPr lang="zh-CN" altLang="en-US" sz="18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）算法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ts val="2880"/>
              </a:lnSpc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RSA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ts val="2880"/>
              </a:lnSpc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、安全哈希算法（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SHA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ts val="2880"/>
              </a:lnSpc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、整数因子分解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ts val="2880"/>
              </a:lnSpc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、链接分析（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PageRank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ts val="2880"/>
              </a:lnSpc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、比例积分微分算法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ts val="2880"/>
              </a:lnSpc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、数据压缩算法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ts val="2880"/>
              </a:lnSpc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、随机数生成算法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32215" y="2188210"/>
            <a:ext cx="23507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闪烁着</a:t>
            </a:r>
          </a:p>
          <a:p>
            <a:pPr algn="ctr"/>
            <a:r>
              <a:rPr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人类智慧的光芒！</a:t>
            </a:r>
          </a:p>
        </p:txBody>
      </p:sp>
      <p:sp>
        <p:nvSpPr>
          <p:cNvPr id="9" name="上箭头 8"/>
          <p:cNvSpPr/>
          <p:nvPr/>
        </p:nvSpPr>
        <p:spPr>
          <a:xfrm rot="16200000">
            <a:off x="7782560" y="2165985"/>
            <a:ext cx="678180" cy="902970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科学方法—排序算法的启示</a:t>
              </a:r>
            </a:p>
          </p:txBody>
        </p:sp>
      </p:grpSp>
      <p:pic>
        <p:nvPicPr>
          <p:cNvPr id="10" name="图片 9" descr="exclamation-mark-5848806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790" y="2924810"/>
            <a:ext cx="3460750" cy="346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1"/>
                            </p:stCondLst>
                            <p:childTnLst>
                              <p:par>
                                <p:cTn id="14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53C8E4-EE2B-E665-4C10-4DC1FF8468E3}"/>
              </a:ext>
            </a:extLst>
          </p:cNvPr>
          <p:cNvSpPr txBox="1"/>
          <p:nvPr/>
        </p:nvSpPr>
        <p:spPr>
          <a:xfrm>
            <a:off x="2567608" y="4581128"/>
            <a:ext cx="715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工匠精神软件测试的核心信仰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E3EE3D-2588-E75D-03FA-7D6C6D347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GI5YzFjZTQyNDU3MzJkZGUzZTkwMDY4MmFkZjkifQ=="/>
  <p:tag name="KSO_WPP_MARK_KEY" val="f79fb0ed-1395-4b24-b5c6-16c05f3756d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473</Words>
  <Application>Microsoft Office PowerPoint</Application>
  <PresentationFormat>宽屏</PresentationFormat>
  <Paragraphs>79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Wingdings</vt:lpstr>
      <vt:lpstr>Arial</vt:lpstr>
      <vt:lpstr>Calibri</vt:lpstr>
      <vt:lpstr>宋体</vt:lpstr>
      <vt:lpstr>Consolas</vt:lpstr>
      <vt:lpstr>黑体</vt:lpstr>
      <vt:lpstr>Times New Roman</vt:lpstr>
      <vt:lpstr>微软雅黑</vt:lpstr>
      <vt:lpstr>思源黑体 CN Bold</vt:lpstr>
      <vt:lpstr>思源黑体 CN Heavy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wei jj</cp:lastModifiedBy>
  <cp:revision>1111</cp:revision>
  <dcterms:created xsi:type="dcterms:W3CDTF">2004-04-02T09:54:00Z</dcterms:created>
  <dcterms:modified xsi:type="dcterms:W3CDTF">2022-06-28T14:19:08Z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1D5D1E9C5E734DD19D94C840D12AF6B1</vt:lpwstr>
  </property>
  <property fmtid="{D5CDD505-2E9C-101B-9397-08002B2CF9AE}" pid="3" name="KSOProductBuildVer">
    <vt:lpwstr>2052-11.1.0.11744</vt:lpwstr>
  </property>
</Properties>
</file>